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72" r:id="rId4"/>
    <p:sldId id="278" r:id="rId5"/>
    <p:sldId id="257" r:id="rId6"/>
    <p:sldId id="269" r:id="rId7"/>
    <p:sldId id="258" r:id="rId8"/>
    <p:sldId id="270" r:id="rId9"/>
    <p:sldId id="279" r:id="rId10"/>
    <p:sldId id="259" r:id="rId11"/>
    <p:sldId id="274" r:id="rId12"/>
    <p:sldId id="275" r:id="rId13"/>
    <p:sldId id="280" r:id="rId14"/>
    <p:sldId id="260" r:id="rId15"/>
    <p:sldId id="262" r:id="rId16"/>
    <p:sldId id="263" r:id="rId17"/>
    <p:sldId id="273" r:id="rId18"/>
    <p:sldId id="265" r:id="rId19"/>
    <p:sldId id="264" r:id="rId20"/>
    <p:sldId id="261" r:id="rId21"/>
    <p:sldId id="281" r:id="rId22"/>
    <p:sldId id="266" r:id="rId23"/>
    <p:sldId id="267" r:id="rId24"/>
    <p:sldId id="268" r:id="rId25"/>
    <p:sldId id="276" r:id="rId26"/>
    <p:sldId id="282" r:id="rId27"/>
    <p:sldId id="27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8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62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7200" dirty="0" smtClean="0"/>
              <a:t>Transport</a:t>
            </a:r>
            <a:endParaRPr lang="pl-PL" sz="7200" dirty="0"/>
          </a:p>
        </p:txBody>
      </p:sp>
    </p:spTree>
    <p:extLst>
      <p:ext uri="{BB962C8B-B14F-4D97-AF65-F5344CB8AC3E}">
        <p14:creationId xmlns:p14="http://schemas.microsoft.com/office/powerpoint/2010/main" val="651332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Transport samochodowy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61526" y="1539027"/>
            <a:ext cx="10178322" cy="4977683"/>
          </a:xfrm>
        </p:spPr>
        <p:txBody>
          <a:bodyPr>
            <a:normAutofit/>
          </a:bodyPr>
          <a:lstStyle/>
          <a:p>
            <a:r>
              <a:rPr lang="pl-PL" dirty="0"/>
              <a:t>Transport samochodowy jest współcześnie najbardziej rozpowszechnionym i najważniejszym rodzajem transportu, zwłaszcza jeśli chodzi o przewozy na krótkie odległości. </a:t>
            </a:r>
            <a:endParaRPr lang="pl-PL" dirty="0" smtClean="0"/>
          </a:p>
          <a:p>
            <a:r>
              <a:rPr lang="pl-PL" dirty="0" smtClean="0"/>
              <a:t>Najlepiej </a:t>
            </a:r>
            <a:r>
              <a:rPr lang="pl-PL" dirty="0"/>
              <a:t>rozbudowaną sieć dróg mają kraje wysoko rozwinięte, choć i na ich terytorium istnieją znaczne dysproporcje – obszary zurbanizowane odznaczają się zdecydowanie większą gęstością sieci niż tereny wiejskie. </a:t>
            </a:r>
            <a:endParaRPr lang="pl-PL" dirty="0" smtClean="0"/>
          </a:p>
          <a:p>
            <a:r>
              <a:rPr lang="pl-PL" dirty="0" smtClean="0"/>
              <a:t>Państwem </a:t>
            </a:r>
            <a:r>
              <a:rPr lang="pl-PL" dirty="0"/>
              <a:t>o największej gęstości dróg jest niewielka wyspa na Morzu Śródziemnym – Malta, gdzie na 100 </a:t>
            </a:r>
            <a:r>
              <a:rPr lang="pl-PL" dirty="0" err="1"/>
              <a:t>kmIndeks</a:t>
            </a:r>
            <a:r>
              <a:rPr lang="pl-PL" dirty="0"/>
              <a:t> górny 22 powierzchni przypada ponad 620 km dróg kołowych. Nieco mniejsze wartości, choć nadal wysokie, osiągają Singapur (ponad 500 km/100 </a:t>
            </a:r>
            <a:r>
              <a:rPr lang="pl-PL" dirty="0" err="1"/>
              <a:t>kmIndeks</a:t>
            </a:r>
            <a:r>
              <a:rPr lang="pl-PL" dirty="0"/>
              <a:t> górny 22 powierzchni), Bahrajn, San Marino i Belgia (ponad 350 km/100 </a:t>
            </a:r>
            <a:r>
              <a:rPr lang="pl-PL" dirty="0" err="1"/>
              <a:t>kmIndeks</a:t>
            </a:r>
            <a:r>
              <a:rPr lang="pl-PL" dirty="0"/>
              <a:t> górny 22 powierzchni). </a:t>
            </a:r>
            <a:endParaRPr lang="pl-PL" dirty="0" smtClean="0"/>
          </a:p>
          <a:p>
            <a:r>
              <a:rPr lang="pl-PL" dirty="0" smtClean="0"/>
              <a:t>Biorąc </a:t>
            </a:r>
            <a:r>
              <a:rPr lang="pl-PL" dirty="0"/>
              <a:t>pod uwagę pracę przewozową wykonywaną przez transport samochodowy, zdecydowanym liderem są tu Stany Zjednoczone plasujące się przed Chinami, Japonią i Niemcami.</a:t>
            </a:r>
          </a:p>
        </p:txBody>
      </p:sp>
    </p:spTree>
    <p:extLst>
      <p:ext uri="{BB962C8B-B14F-4D97-AF65-F5344CB8AC3E}">
        <p14:creationId xmlns:p14="http://schemas.microsoft.com/office/powerpoint/2010/main" val="3743466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301" y="98340"/>
            <a:ext cx="6557640" cy="651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173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817" y="0"/>
            <a:ext cx="6725065" cy="667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547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3463019" y="5507510"/>
            <a:ext cx="7017488" cy="951135"/>
          </a:xfrm>
        </p:spPr>
        <p:txBody>
          <a:bodyPr/>
          <a:lstStyle/>
          <a:p>
            <a:pPr algn="ctr"/>
            <a:r>
              <a:rPr lang="pl-PL" dirty="0" smtClean="0"/>
              <a:t>Transport kolejowy</a:t>
            </a: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013" y="408904"/>
            <a:ext cx="81915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224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Transport kolejowy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97734" y="1596981"/>
            <a:ext cx="10258023" cy="4784888"/>
          </a:xfrm>
        </p:spPr>
        <p:txBody>
          <a:bodyPr/>
          <a:lstStyle/>
          <a:p>
            <a:r>
              <a:rPr lang="pl-PL" dirty="0"/>
              <a:t>Początki transportu kolejowego przypadają na rok 1825, kiedy w Anglii poprowadzono pierwszą na świecie linię kolejową między Stockton a </a:t>
            </a:r>
            <a:r>
              <a:rPr lang="pl-PL" dirty="0" err="1"/>
              <a:t>Darlington</a:t>
            </a:r>
            <a:r>
              <a:rPr lang="pl-PL" dirty="0"/>
              <a:t>. </a:t>
            </a:r>
            <a:endParaRPr lang="pl-PL" dirty="0" smtClean="0"/>
          </a:p>
          <a:p>
            <a:r>
              <a:rPr lang="pl-PL" dirty="0" smtClean="0"/>
              <a:t>Kolejnictwo</a:t>
            </a:r>
            <a:r>
              <a:rPr lang="pl-PL" dirty="0"/>
              <a:t>, jako odmiana transportu o dużej ładowności, dość szybko rozprzestrzeniło się w Europie i w Stanach Zjednoczonych, gdzie było wykorzystywane zarówno do przewozu ładunków, jak i osób. Rozwój kolejnictwa na skolonizowanych terytoriach Afryki, Azji i Ameryki Łacińskiej przebiegał zdecydowanie wolniej. Wciąż zresztą ogranicza się tam ono do przewozu bogactw naturalnych z obszarów eksploatacji do portów morskich. </a:t>
            </a:r>
            <a:endParaRPr lang="pl-PL" dirty="0" smtClean="0"/>
          </a:p>
          <a:p>
            <a:r>
              <a:rPr lang="pl-PL" dirty="0" smtClean="0"/>
              <a:t>O </a:t>
            </a:r>
            <a:r>
              <a:rPr lang="pl-PL" dirty="0"/>
              <a:t>poziomie rozwoju kolejnictwa świadczy </a:t>
            </a:r>
            <a:r>
              <a:rPr lang="pl-PL" dirty="0" smtClean="0"/>
              <a:t>np.  wskaźnik </a:t>
            </a:r>
            <a:r>
              <a:rPr lang="pl-PL" dirty="0"/>
              <a:t>elektryfikacji kolei. Najwyższe wartości osiąga on w krajach europejskich - w Szwajcarii (100%), Luksemburgu (95%), Belgii (84%), Szwecji (77%), Bośni i Hercegowinie (75%) i Holandii (73%).</a:t>
            </a:r>
          </a:p>
        </p:txBody>
      </p:sp>
    </p:spTree>
    <p:extLst>
      <p:ext uri="{BB962C8B-B14F-4D97-AF65-F5344CB8AC3E}">
        <p14:creationId xmlns:p14="http://schemas.microsoft.com/office/powerpoint/2010/main" val="3489956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50763" y="1255689"/>
            <a:ext cx="3092115" cy="1196671"/>
          </a:xfrm>
        </p:spPr>
        <p:txBody>
          <a:bodyPr/>
          <a:lstStyle/>
          <a:p>
            <a:pPr algn="ctr"/>
            <a:r>
              <a:rPr lang="pl-PL" dirty="0" smtClean="0"/>
              <a:t>Długość linii kolejowej w km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3" t="27117" r="17283" b="2863"/>
          <a:stretch/>
        </p:blipFill>
        <p:spPr bwMode="auto">
          <a:xfrm>
            <a:off x="672921" y="1017428"/>
            <a:ext cx="5898524" cy="485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496" y="2638425"/>
            <a:ext cx="3729688" cy="203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483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Kolej w Polsce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03193" y="1931832"/>
            <a:ext cx="10197640" cy="5460642"/>
          </a:xfrm>
        </p:spPr>
        <p:txBody>
          <a:bodyPr/>
          <a:lstStyle/>
          <a:p>
            <a:r>
              <a:rPr lang="pl-PL" dirty="0"/>
              <a:t>Transport kolejowy odgrywa w Polsce bardzo ważną rolę. Szczególnie duży udział ma w przewozach towarów masowych. </a:t>
            </a:r>
            <a:endParaRPr lang="pl-PL" dirty="0" smtClean="0"/>
          </a:p>
          <a:p>
            <a:r>
              <a:rPr lang="pl-PL" dirty="0" smtClean="0"/>
              <a:t>Gęstość </a:t>
            </a:r>
            <a:r>
              <a:rPr lang="pl-PL" dirty="0"/>
              <a:t>sieci kolejowej na obszarze Polski jest nierównomierna. Przyczyn tego zróżnicowania należy upatrywać w przeszłości historycznej. </a:t>
            </a:r>
            <a:r>
              <a:rPr lang="pl-PL" dirty="0" smtClean="0"/>
              <a:t> Zarysy </a:t>
            </a:r>
            <a:r>
              <a:rPr lang="pl-PL" dirty="0"/>
              <a:t>dzisiejszej sieci kolejowej kształtowały się w drugiej połowie XIX w., kiedy terytorium Polski znajdowało się pod zaborami. </a:t>
            </a:r>
            <a:endParaRPr lang="pl-PL" dirty="0" smtClean="0"/>
          </a:p>
          <a:p>
            <a:r>
              <a:rPr lang="pl-PL" dirty="0" smtClean="0"/>
              <a:t>Zdecydowanie </a:t>
            </a:r>
            <a:r>
              <a:rPr lang="pl-PL" dirty="0"/>
              <a:t>najszybszy rozwój kolejnictwa miał miejsce w ówczesnym zaborze pruskim, natomiast zabór rosyjski i austriacki nie stawiały wówczas na rozwój tej gałęzi gospodarki. Skutki tego są wciąż widoczne - zachodnia część Polski ma wyraźnie gęstszą sieć kolejową niż pozostałe części kraju (województwo śląskie – 17,4 km/100 </a:t>
            </a:r>
            <a:r>
              <a:rPr lang="pl-PL" dirty="0" smtClean="0"/>
              <a:t>km 2</a:t>
            </a:r>
            <a:r>
              <a:rPr lang="pl-PL" dirty="0"/>
              <a:t>, województwo podlaskie 3,8 km/100 </a:t>
            </a:r>
            <a:r>
              <a:rPr lang="pl-PL" dirty="0" smtClean="0"/>
              <a:t>km2</a:t>
            </a:r>
            <a:r>
              <a:rPr lang="pl-PL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56601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324" y="0"/>
            <a:ext cx="6851560" cy="680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860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Najważniejsze szlaki kolejowe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Polsce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pl-PL" dirty="0">
                <a:solidFill>
                  <a:srgbClr val="1B1B1B"/>
                </a:solidFill>
                <a:latin typeface="Lora"/>
              </a:rPr>
              <a:t>M</a:t>
            </a:r>
            <a:r>
              <a:rPr lang="pl-PL" dirty="0" smtClean="0">
                <a:solidFill>
                  <a:srgbClr val="1B1B1B"/>
                </a:solidFill>
                <a:latin typeface="Lora"/>
              </a:rPr>
              <a:t>agistrala </a:t>
            </a:r>
            <a:r>
              <a:rPr lang="pl-PL" dirty="0">
                <a:solidFill>
                  <a:srgbClr val="1B1B1B"/>
                </a:solidFill>
                <a:latin typeface="Lora"/>
              </a:rPr>
              <a:t>węglowa łącząca Górnośląski Okręg Przemysłowy z portem w Gdyni,</a:t>
            </a:r>
          </a:p>
          <a:p>
            <a:pPr>
              <a:buFont typeface="Arial"/>
              <a:buChar char="•"/>
            </a:pPr>
            <a:r>
              <a:rPr lang="pl-PL" dirty="0">
                <a:solidFill>
                  <a:srgbClr val="1B1B1B"/>
                </a:solidFill>
                <a:latin typeface="Lora"/>
              </a:rPr>
              <a:t>L</a:t>
            </a:r>
            <a:r>
              <a:rPr lang="pl-PL" dirty="0" smtClean="0">
                <a:solidFill>
                  <a:srgbClr val="1B1B1B"/>
                </a:solidFill>
                <a:latin typeface="Lora"/>
              </a:rPr>
              <a:t>inie </a:t>
            </a:r>
            <a:r>
              <a:rPr lang="pl-PL" dirty="0">
                <a:solidFill>
                  <a:srgbClr val="1B1B1B"/>
                </a:solidFill>
                <a:latin typeface="Lora"/>
              </a:rPr>
              <a:t>łączące Warszawę z innymi większymi aglomeracjami kraju: krakowską, poznańską, gdańską oraz z konurbacją górnośląską,</a:t>
            </a:r>
          </a:p>
          <a:p>
            <a:pPr>
              <a:buFont typeface="Arial"/>
              <a:buChar char="•"/>
            </a:pPr>
            <a:r>
              <a:rPr lang="pl-PL" dirty="0">
                <a:solidFill>
                  <a:srgbClr val="1B1B1B"/>
                </a:solidFill>
                <a:latin typeface="Lora"/>
              </a:rPr>
              <a:t>T</a:t>
            </a:r>
            <a:r>
              <a:rPr lang="pl-PL" dirty="0" smtClean="0">
                <a:solidFill>
                  <a:srgbClr val="1B1B1B"/>
                </a:solidFill>
                <a:latin typeface="Lora"/>
              </a:rPr>
              <a:t>ranzytowa </a:t>
            </a:r>
            <a:r>
              <a:rPr lang="pl-PL" dirty="0">
                <a:solidFill>
                  <a:srgbClr val="1B1B1B"/>
                </a:solidFill>
                <a:latin typeface="Lora"/>
              </a:rPr>
              <a:t>linia wschód–zachód (Terespol–Kunowice),</a:t>
            </a:r>
          </a:p>
          <a:p>
            <a:pPr>
              <a:buFont typeface="Arial"/>
              <a:buChar char="•"/>
            </a:pPr>
            <a:r>
              <a:rPr lang="pl-PL" dirty="0">
                <a:solidFill>
                  <a:srgbClr val="1B1B1B"/>
                </a:solidFill>
                <a:latin typeface="Lora"/>
              </a:rPr>
              <a:t>Linia Hutnicza Szerokotorowa (przed 2001 r. nazywana Linią Hutniczo‑Siarkową) łącząca Górny Śląsk z Ukrainą.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78067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lustracja przedstawia mapę Polski z podziałem na województwa i obrazuje gęstość sieci kolejowej. Granice województw zaznaczone są szarą linią. Powierzchnie województw mają kolor brązowy, użyto kilku odcieni – od jasnobrązowego do ciemnobrązowego. Nasyceniem kolorów przedstawiono długość czynnych linii kolejowych w dwa tysiące trzynastym roku w województwach w kilometrach na sto kilometrów kwadratowych. Dodatkowo w każdym województwie zapisano liczbę obrazującą długość tych linii. Najniższa wartość przedstawiona na mapie to trzy przecinek cztery kilometra sieci kolejowych na sto kilometrów kwadratowych – w województwie podlaskim. Największa wartość (najciemniejszy odcień) to szesnaście kilometrów linii kolejowych na sto kilometrów kwadratowych – w województwie śląskim. W województwach zachodnich gęstość sieci kolejowej jest większa niż we wschodnich i waha się od sześć do osiem kilometrów linii kolejowych na sto kilometrów kwadratowych. W województwach wschodnich wynosi od około trzech do około pięciu kilometrów. Czerwonymi kropkami zaznaczono miasta wojewódzkie. Po lewej stronie mapy na dole w legendzie umieszczono cieniowany kolorem brązowym pasek. Z lewej strony kolor jest najjaśniejszy i opisany trzy przecinek cztery, a z prawej najciemniejszy i opisany szesnaście kilometrów. Z lewej strony mapy na dole umieszczono miniaturę mapy Polski ze średnią wartością gęstości linii kolejowej – sześć przecinek dwa kilometra linii kolejowych na sto kilometrów kwadratowych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752" y="160338"/>
            <a:ext cx="6606898" cy="656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12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Czym jest transport?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33341" y="1468193"/>
            <a:ext cx="10599313" cy="4411400"/>
          </a:xfrm>
        </p:spPr>
        <p:txBody>
          <a:bodyPr/>
          <a:lstStyle/>
          <a:p>
            <a:r>
              <a:rPr lang="pl-PL" b="1" dirty="0">
                <a:latin typeface="Lora"/>
              </a:rPr>
              <a:t>Transport to przewóz osób i towarów. Ma on wielkie znaczenie zarówno dla praktycznie całej gospodarki, jak i dla codziennego życia zwykłych ludzi</a:t>
            </a:r>
            <a:r>
              <a:rPr lang="pl-PL" b="1" dirty="0" smtClean="0">
                <a:latin typeface="Lora"/>
              </a:rPr>
              <a:t>.</a:t>
            </a:r>
          </a:p>
          <a:p>
            <a:r>
              <a:rPr lang="pl-PL" b="1" dirty="0" smtClean="0">
                <a:latin typeface="Lora"/>
              </a:rPr>
              <a:t> </a:t>
            </a:r>
            <a:r>
              <a:rPr lang="pl-PL" b="1" dirty="0">
                <a:latin typeface="Lora"/>
              </a:rPr>
              <a:t>Przewóz osób obejmuje m.in. dojazdy do pracy czy szkół, a także wyjazdy wakacyjne, weekendowe czy chociażby na zakupy. </a:t>
            </a:r>
            <a:endParaRPr lang="pl-PL" b="1" dirty="0" smtClean="0">
              <a:latin typeface="Lora"/>
            </a:endParaRPr>
          </a:p>
          <a:p>
            <a:r>
              <a:rPr lang="pl-PL" b="1" dirty="0" smtClean="0">
                <a:latin typeface="Lora"/>
              </a:rPr>
              <a:t>Przewóz </a:t>
            </a:r>
            <a:r>
              <a:rPr lang="pl-PL" b="1" dirty="0">
                <a:latin typeface="Lora"/>
              </a:rPr>
              <a:t>towarów to przede wszystkim dostawy dla przemysłu i usług, w tym handlu, a także dla indywidualnych odbiorców, np. przesyłki kurierskie</a:t>
            </a:r>
            <a:r>
              <a:rPr lang="pl-PL" b="1" dirty="0" smtClean="0">
                <a:latin typeface="Lora"/>
              </a:rPr>
              <a:t>.</a:t>
            </a:r>
            <a:endParaRPr lang="pl-PL" dirty="0"/>
          </a:p>
          <a:p>
            <a:pPr marL="0" indent="0">
              <a:buNone/>
            </a:pP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632" y="3901343"/>
            <a:ext cx="4816160" cy="271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729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6215"/>
            <a:ext cx="9116213" cy="633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241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3622820" y="5636299"/>
            <a:ext cx="7017488" cy="951135"/>
          </a:xfrm>
        </p:spPr>
        <p:txBody>
          <a:bodyPr/>
          <a:lstStyle/>
          <a:p>
            <a:pPr algn="ctr"/>
            <a:r>
              <a:rPr lang="pl-PL" dirty="0" smtClean="0"/>
              <a:t>Transport morski</a:t>
            </a: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981" y="179357"/>
            <a:ext cx="7769166" cy="517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046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Transport morski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90314" y="1906074"/>
            <a:ext cx="10178322" cy="4321248"/>
          </a:xfrm>
        </p:spPr>
        <p:txBody>
          <a:bodyPr/>
          <a:lstStyle/>
          <a:p>
            <a:r>
              <a:rPr lang="pl-PL" dirty="0"/>
              <a:t>Transport morski zajmuje się głownie międzynarodowym przewozem ładunków </a:t>
            </a:r>
            <a:r>
              <a:rPr lang="pl-PL" dirty="0" smtClean="0"/>
              <a:t>masowych.</a:t>
            </a:r>
          </a:p>
          <a:p>
            <a:r>
              <a:rPr lang="pl-PL" dirty="0" smtClean="0"/>
              <a:t>Coraz </a:t>
            </a:r>
            <a:r>
              <a:rPr lang="pl-PL" dirty="0"/>
              <a:t>mniejsze znaczenie mają przewozy pasażerskie oraz przewozy drobnicy i płodów rolnych. W międzynarodowych, a zwłaszcza międzykontynentalnych przewozach tych ostatnich ładunków zdecydowanie na pierwsze miejsce wysunął się transport lotniczy. </a:t>
            </a:r>
            <a:endParaRPr lang="pl-PL" dirty="0" smtClean="0"/>
          </a:p>
          <a:p>
            <a:r>
              <a:rPr lang="pl-PL" dirty="0" smtClean="0"/>
              <a:t>Przyczyną </a:t>
            </a:r>
            <a:r>
              <a:rPr lang="pl-PL" dirty="0"/>
              <a:t>zmian był znacznie dłuższy czas przewozu transportem morskim przy niewiele różniących się kosztach. </a:t>
            </a:r>
            <a:endParaRPr lang="pl-PL" dirty="0" smtClean="0"/>
          </a:p>
          <a:p>
            <a:r>
              <a:rPr lang="pl-PL" dirty="0" smtClean="0"/>
              <a:t>Do </a:t>
            </a:r>
            <a:r>
              <a:rPr lang="pl-PL" dirty="0"/>
              <a:t>transportu rożnych rodzajów ładunku używa się rożnych typów statków: drobnicowców, kontenerowców, masowców, tankowców (zbiornikowców), chemikaliowców, gazowców, chłodniowców czy samochodowców.</a:t>
            </a:r>
          </a:p>
        </p:txBody>
      </p:sp>
    </p:spTree>
    <p:extLst>
      <p:ext uri="{BB962C8B-B14F-4D97-AF65-F5344CB8AC3E}">
        <p14:creationId xmlns:p14="http://schemas.microsoft.com/office/powerpoint/2010/main" val="3299692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Największe porty morskie</a:t>
            </a:r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2" t="29205" r="11315" b="4863"/>
          <a:stretch/>
        </p:blipFill>
        <p:spPr bwMode="auto">
          <a:xfrm>
            <a:off x="2691683" y="1390918"/>
            <a:ext cx="7580825" cy="503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786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Transport morski w Polsce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1678" y="1378039"/>
            <a:ext cx="10178322" cy="4501553"/>
          </a:xfrm>
        </p:spPr>
        <p:txBody>
          <a:bodyPr/>
          <a:lstStyle/>
          <a:p>
            <a:r>
              <a:rPr lang="pl-PL" dirty="0"/>
              <a:t>Polska posiada szereg portów morskich, ale dla handlu zagranicznego największe znaczenie ma zespół portów Szczecin‑Świnoujście oraz porty w Gdańsku i w Gdyni. Pozostałe porty mają raczej znaczenie lokalne, służąc zwykle jako bazy rybackie bądź porty obsługi ruchu turystycznego.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4" t="51633" r="12112" b="9364"/>
          <a:stretch/>
        </p:blipFill>
        <p:spPr bwMode="auto">
          <a:xfrm>
            <a:off x="2086378" y="2910624"/>
            <a:ext cx="8806580" cy="338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025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Transport przesyłowy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1678" y="1481071"/>
            <a:ext cx="10178322" cy="4398522"/>
          </a:xfrm>
        </p:spPr>
        <p:txBody>
          <a:bodyPr>
            <a:normAutofit lnSpcReduction="10000"/>
          </a:bodyPr>
          <a:lstStyle/>
          <a:p>
            <a:r>
              <a:rPr lang="pl-PL" dirty="0"/>
              <a:t>Transport specjalny – np. rurociągi, taśmociągi, trakcje elektryczne – ma charakter branżowy i odnosi się do stosukowo wąskiej grupy „towarów”, które przysyłane są w specyficzny sposób. Na przykład rurociągami na duże odległości transportuje się m.in. ropę naftową i gaz ziemny, a na mniejsze odległości – wodę (wodociągi miejskie, centralne ogrzewanie). Taśmociągi wykorzystywane są głównie w kopalniach do krótkodystansowego transportu urobku. Natomiast napowietrzne linie energetyczne przesyłają prąd elektryczny na odległości do kilkuset kilometrów.</a:t>
            </a:r>
          </a:p>
          <a:p>
            <a:r>
              <a:rPr lang="pl-PL" dirty="0"/>
              <a:t>Transport specjalny dosyć często można zaliczyć do lądowego, choć oczywiście zdarza się, że linie transportowe przebiegają nie po lądzie, a na przykład po dnie morza, jak gazociąg </a:t>
            </a:r>
            <a:r>
              <a:rPr lang="pl-PL" dirty="0" err="1"/>
              <a:t>Nordstream</a:t>
            </a:r>
            <a:r>
              <a:rPr lang="pl-PL" dirty="0"/>
              <a:t> na dnie Bałtyku.</a:t>
            </a:r>
          </a:p>
          <a:p>
            <a:r>
              <a:rPr lang="pl-PL" dirty="0"/>
              <a:t>Obszar Polski pokryty jest gęstą siecią rurociągów oraz napowietrznych linii energetycznych. Nasz kraj pełni ważną rolę tranzytową w transporcie rosyjskiej ropy (m.in. przez Rurociąg „Przyjaźń”) i gazu (Gazociąg Jamalski) do Europy Zachodniej.</a:t>
            </a:r>
          </a:p>
        </p:txBody>
      </p:sp>
    </p:spTree>
    <p:extLst>
      <p:ext uri="{BB962C8B-B14F-4D97-AF65-F5344CB8AC3E}">
        <p14:creationId xmlns:p14="http://schemas.microsoft.com/office/powerpoint/2010/main" val="1934704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3809032" y="5738004"/>
            <a:ext cx="7017488" cy="951135"/>
          </a:xfrm>
        </p:spPr>
        <p:txBody>
          <a:bodyPr/>
          <a:lstStyle/>
          <a:p>
            <a:pPr algn="ctr"/>
            <a:r>
              <a:rPr lang="pl-PL" dirty="0" smtClean="0"/>
              <a:t>Transport przesyłowy</a:t>
            </a:r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15" y="255431"/>
            <a:ext cx="7946264" cy="529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773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315" y="0"/>
            <a:ext cx="8720210" cy="671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393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Podział transportu</a:t>
            </a:r>
            <a:endParaRPr lang="pl-P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1164405"/>
            <a:ext cx="8540392" cy="569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920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4878547" y="5494631"/>
            <a:ext cx="7017488" cy="951135"/>
          </a:xfrm>
        </p:spPr>
        <p:txBody>
          <a:bodyPr/>
          <a:lstStyle/>
          <a:p>
            <a:r>
              <a:rPr lang="pl-PL" dirty="0" smtClean="0"/>
              <a:t>Transport Powietrzny</a:t>
            </a:r>
            <a:endParaRPr lang="pl-PL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54" y="1010238"/>
            <a:ext cx="7803792" cy="428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682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Transport Powietrzny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87886" y="1455313"/>
            <a:ext cx="10212948" cy="4958366"/>
          </a:xfrm>
        </p:spPr>
        <p:txBody>
          <a:bodyPr/>
          <a:lstStyle/>
          <a:p>
            <a:r>
              <a:rPr lang="pl-PL" dirty="0">
                <a:solidFill>
                  <a:srgbClr val="1B1B1B"/>
                </a:solidFill>
                <a:latin typeface="Lora"/>
              </a:rPr>
              <a:t>Początki lotnictwa datuje się na pierwszą dekadę XX w., jednak do przewozu ładunków samoloty zaczęto wykorzystywać dopiero ok. 20 lat później. </a:t>
            </a:r>
            <a:endParaRPr lang="pl-PL" dirty="0" smtClean="0">
              <a:solidFill>
                <a:srgbClr val="1B1B1B"/>
              </a:solidFill>
              <a:latin typeface="Lora"/>
            </a:endParaRPr>
          </a:p>
          <a:p>
            <a:r>
              <a:rPr lang="pl-PL" dirty="0" smtClean="0">
                <a:solidFill>
                  <a:srgbClr val="1B1B1B"/>
                </a:solidFill>
                <a:latin typeface="Lora"/>
              </a:rPr>
              <a:t>Szybki </a:t>
            </a:r>
            <a:r>
              <a:rPr lang="pl-PL" dirty="0">
                <a:solidFill>
                  <a:srgbClr val="1B1B1B"/>
                </a:solidFill>
                <a:latin typeface="Lora"/>
              </a:rPr>
              <a:t>rozwój tego transportu w drugiej połowie ubiegłego wieku był możliwy dzięki ciągłemu postępowi technicznemu. </a:t>
            </a:r>
            <a:endParaRPr lang="pl-PL" dirty="0" smtClean="0">
              <a:solidFill>
                <a:srgbClr val="1B1B1B"/>
              </a:solidFill>
              <a:latin typeface="Lora"/>
            </a:endParaRPr>
          </a:p>
          <a:p>
            <a:r>
              <a:rPr lang="pl-PL" dirty="0" smtClean="0">
                <a:solidFill>
                  <a:srgbClr val="1B1B1B"/>
                </a:solidFill>
                <a:latin typeface="Lora"/>
              </a:rPr>
              <a:t>Obecnie </a:t>
            </a:r>
            <a:r>
              <a:rPr lang="pl-PL" dirty="0">
                <a:solidFill>
                  <a:srgbClr val="1B1B1B"/>
                </a:solidFill>
                <a:latin typeface="Lora"/>
              </a:rPr>
              <a:t>transport lotniczy jest najbardziej nowoczesną i jednocześnie najdynamiczniej rozwijającą się gałęzią transportu. </a:t>
            </a:r>
            <a:endParaRPr lang="pl-PL" dirty="0" smtClean="0">
              <a:solidFill>
                <a:srgbClr val="1B1B1B"/>
              </a:solidFill>
              <a:latin typeface="Lora"/>
            </a:endParaRPr>
          </a:p>
          <a:p>
            <a:pPr marL="0" indent="0">
              <a:buNone/>
            </a:pPr>
            <a:r>
              <a:rPr lang="pl-PL" dirty="0" smtClean="0">
                <a:solidFill>
                  <a:srgbClr val="1B1B1B"/>
                </a:solidFill>
                <a:latin typeface="Lora"/>
              </a:rPr>
              <a:t>Wynika </a:t>
            </a:r>
            <a:r>
              <a:rPr lang="pl-PL" dirty="0">
                <a:solidFill>
                  <a:srgbClr val="1B1B1B"/>
                </a:solidFill>
                <a:latin typeface="Lora"/>
              </a:rPr>
              <a:t>to z następujących atutów:</a:t>
            </a:r>
          </a:p>
          <a:p>
            <a:pPr>
              <a:buFont typeface="Arial"/>
              <a:buChar char="•"/>
            </a:pPr>
            <a:r>
              <a:rPr lang="pl-PL" dirty="0">
                <a:solidFill>
                  <a:srgbClr val="1B1B1B"/>
                </a:solidFill>
                <a:latin typeface="Lora"/>
              </a:rPr>
              <a:t>największego rozbudowania infrastruktury ze wszystkich gałęzi transportu,</a:t>
            </a:r>
          </a:p>
          <a:p>
            <a:pPr>
              <a:buFont typeface="Arial"/>
              <a:buChar char="•"/>
            </a:pPr>
            <a:r>
              <a:rPr lang="pl-PL" dirty="0">
                <a:solidFill>
                  <a:srgbClr val="1B1B1B"/>
                </a:solidFill>
                <a:latin typeface="Lora"/>
              </a:rPr>
              <a:t>stosunkowo małego wpływu na środowisko naturalne,</a:t>
            </a:r>
          </a:p>
          <a:p>
            <a:pPr>
              <a:buFont typeface="Arial"/>
              <a:buChar char="•"/>
            </a:pPr>
            <a:r>
              <a:rPr lang="pl-PL" dirty="0">
                <a:solidFill>
                  <a:srgbClr val="1B1B1B"/>
                </a:solidFill>
                <a:latin typeface="Lora"/>
              </a:rPr>
              <a:t>największego bezpieczeństwa ze wszystkich gałęzi transportu.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95014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59099" y="914401"/>
            <a:ext cx="10270901" cy="4965192"/>
          </a:xfrm>
        </p:spPr>
        <p:txBody>
          <a:bodyPr>
            <a:normAutofit/>
          </a:bodyPr>
          <a:lstStyle/>
          <a:p>
            <a:r>
              <a:rPr lang="pl-PL" dirty="0"/>
              <a:t>Prawidłowe funkcjonowanie transportu lotniczego wymaga dużych nakładów pieniężnych oraz zatrudniania osób o wysokich kwalifikacjach (pilotów, pracowników obsługi naziemnej). Dlatego też intensywny rozwój tej gałęzi transportu dotyczy głównie krajów wysoko rozwiniętych, zwłaszcza tych o dużych powierzchniach, gdzie wykorzystanie zalet lotnictwa jest najefektywniejsze. </a:t>
            </a:r>
            <a:endParaRPr lang="pl-PL" dirty="0" smtClean="0"/>
          </a:p>
          <a:p>
            <a:r>
              <a:rPr lang="pl-PL" dirty="0" smtClean="0"/>
              <a:t>Potęgą </a:t>
            </a:r>
            <a:r>
              <a:rPr lang="pl-PL" dirty="0"/>
              <a:t>w transporcie lotniczym są Stany Zjednoczone, na które przypada ponad 1/3 wszystkich przewozów lotniczych. W USA ma swoje siedziby pięć największych linii lotniczych, biorąc pod uwagę liczbę pasażerów i są to: American Airlines, </a:t>
            </a:r>
            <a:r>
              <a:rPr lang="pl-PL" dirty="0" err="1"/>
              <a:t>Southwest</a:t>
            </a:r>
            <a:r>
              <a:rPr lang="pl-PL" dirty="0"/>
              <a:t> Airlines, Delta </a:t>
            </a:r>
            <a:r>
              <a:rPr lang="pl-PL" dirty="0" err="1"/>
              <a:t>Air</a:t>
            </a:r>
            <a:r>
              <a:rPr lang="pl-PL" dirty="0"/>
              <a:t> Lines, United Airlines, </a:t>
            </a:r>
            <a:r>
              <a:rPr lang="pl-PL" dirty="0" err="1"/>
              <a:t>Northwest</a:t>
            </a:r>
            <a:r>
              <a:rPr lang="pl-PL" dirty="0"/>
              <a:t> Airlines. Do największych towarzystw lotniczych zalicza się również: Lufthansę, </a:t>
            </a:r>
            <a:r>
              <a:rPr lang="pl-PL" dirty="0" err="1"/>
              <a:t>Air</a:t>
            </a:r>
            <a:r>
              <a:rPr lang="pl-PL" dirty="0"/>
              <a:t> France, KLM, Sabenę, Iberię, JAL, Australia Airlines i </a:t>
            </a:r>
            <a:r>
              <a:rPr lang="pl-PL" dirty="0" err="1"/>
              <a:t>Air</a:t>
            </a:r>
            <a:r>
              <a:rPr lang="pl-PL" dirty="0"/>
              <a:t> </a:t>
            </a:r>
            <a:r>
              <a:rPr lang="pl-PL" dirty="0" err="1"/>
              <a:t>India</a:t>
            </a:r>
            <a:r>
              <a:rPr lang="pl-PL" dirty="0"/>
              <a:t>. Podobnie jak towarzystwa lotnicze innych krajów, są one zrzeszone w International </a:t>
            </a:r>
            <a:r>
              <a:rPr lang="pl-PL" dirty="0" err="1"/>
              <a:t>Air</a:t>
            </a:r>
            <a:r>
              <a:rPr lang="pl-PL" dirty="0"/>
              <a:t> Transport </a:t>
            </a:r>
            <a:r>
              <a:rPr lang="pl-PL" dirty="0" err="1"/>
              <a:t>Association</a:t>
            </a:r>
            <a:r>
              <a:rPr lang="pl-PL" dirty="0"/>
              <a:t> (IATA)</a:t>
            </a:r>
          </a:p>
        </p:txBody>
      </p:sp>
    </p:spTree>
    <p:extLst>
      <p:ext uri="{BB962C8B-B14F-4D97-AF65-F5344CB8AC3E}">
        <p14:creationId xmlns:p14="http://schemas.microsoft.com/office/powerpoint/2010/main" val="1782285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Szlaki regularnego ruchu lotniczego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15" y="2286000"/>
            <a:ext cx="718072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890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44139"/>
          </a:xfrm>
        </p:spPr>
        <p:txBody>
          <a:bodyPr/>
          <a:lstStyle/>
          <a:p>
            <a:pPr algn="ctr"/>
            <a:r>
              <a:rPr lang="pl-PL" dirty="0" smtClean="0"/>
              <a:t>Transport lotniczy w </a:t>
            </a:r>
            <a:r>
              <a:rPr lang="pl-PL" dirty="0" smtClean="0"/>
              <a:t>Polsce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Przewozy lotnicze to obecnie najdynamiczniej rozwijający się sektor transportowy nie tylko na świecie, ale również w Polsce. Liczba osób podróżujących w Polsce samolotami przekroczyła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ostatnich latach 20 mln. </a:t>
            </a:r>
            <a:endParaRPr lang="pl-PL" dirty="0" smtClean="0"/>
          </a:p>
          <a:p>
            <a:r>
              <a:rPr lang="pl-PL" dirty="0" smtClean="0"/>
              <a:t>Systematyczny </a:t>
            </a:r>
            <a:r>
              <a:rPr lang="pl-PL" dirty="0"/>
              <a:t>wzrost tej liczby wiąże się przede wszystkim z uruchomieniem połączeń prowadzonych przez tanie linie lotnicze, ze wzrostem świadomości dotyczącej bezpieczeństwa i związanym z tym spadkiem lęku przed lataniem, ze wzrostem mobilności Polaków (w tym zwłaszcza z nasileniem się migracji zarobkowej) z intensywnym rozwojem turystyki masowej.</a:t>
            </a:r>
          </a:p>
        </p:txBody>
      </p:sp>
    </p:spTree>
    <p:extLst>
      <p:ext uri="{BB962C8B-B14F-4D97-AF65-F5344CB8AC3E}">
        <p14:creationId xmlns:p14="http://schemas.microsoft.com/office/powerpoint/2010/main" val="4130363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 smtClean="0"/>
              <a:t>Transport samochodowy</a:t>
            </a: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53" y="161590"/>
            <a:ext cx="731520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801898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Znaczek</Template>
  <TotalTime>468</TotalTime>
  <Words>937</Words>
  <Application>Microsoft Office PowerPoint</Application>
  <PresentationFormat>Niestandardowy</PresentationFormat>
  <Paragraphs>57</Paragraphs>
  <Slides>27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Badge</vt:lpstr>
      <vt:lpstr>Transport</vt:lpstr>
      <vt:lpstr>Czym jest transport?</vt:lpstr>
      <vt:lpstr>Podział transportu</vt:lpstr>
      <vt:lpstr>Prezentacja programu PowerPoint</vt:lpstr>
      <vt:lpstr>Transport Powietrzny</vt:lpstr>
      <vt:lpstr>Prezentacja programu PowerPoint</vt:lpstr>
      <vt:lpstr>Szlaki regularnego ruchu lotniczego</vt:lpstr>
      <vt:lpstr>Transport lotniczy w Polsce</vt:lpstr>
      <vt:lpstr>Prezentacja programu PowerPoint</vt:lpstr>
      <vt:lpstr>Transport samochodowy</vt:lpstr>
      <vt:lpstr>Prezentacja programu PowerPoint</vt:lpstr>
      <vt:lpstr>Prezentacja programu PowerPoint</vt:lpstr>
      <vt:lpstr>Prezentacja programu PowerPoint</vt:lpstr>
      <vt:lpstr>Transport kolejowy</vt:lpstr>
      <vt:lpstr>Długość linii kolejowej w km</vt:lpstr>
      <vt:lpstr>Kolej w Polsce</vt:lpstr>
      <vt:lpstr>Prezentacja programu PowerPoint</vt:lpstr>
      <vt:lpstr>Najważniejsze szlaki kolejowe  w Polsce</vt:lpstr>
      <vt:lpstr>Prezentacja programu PowerPoint</vt:lpstr>
      <vt:lpstr>Prezentacja programu PowerPoint</vt:lpstr>
      <vt:lpstr>Prezentacja programu PowerPoint</vt:lpstr>
      <vt:lpstr>Transport morski</vt:lpstr>
      <vt:lpstr>Największe porty morskie</vt:lpstr>
      <vt:lpstr>Transport morski w Polsce</vt:lpstr>
      <vt:lpstr>Transport przesyłowy</vt:lpstr>
      <vt:lpstr>Prezentacja programu PowerPoint</vt:lpstr>
      <vt:lpstr>Prezentacja programu PowerPoint</vt:lpstr>
    </vt:vector>
  </TitlesOfParts>
  <Company>Szkoła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ZS Mętków</dc:creator>
  <cp:lastModifiedBy>nauczyciel</cp:lastModifiedBy>
  <cp:revision>26</cp:revision>
  <dcterms:created xsi:type="dcterms:W3CDTF">2020-11-18T11:01:30Z</dcterms:created>
  <dcterms:modified xsi:type="dcterms:W3CDTF">2021-03-26T11:38:15Z</dcterms:modified>
</cp:coreProperties>
</file>